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69" r:id="rId5"/>
    <p:sldId id="258" r:id="rId6"/>
    <p:sldId id="263" r:id="rId7"/>
    <p:sldId id="259" r:id="rId8"/>
    <p:sldId id="260" r:id="rId9"/>
    <p:sldId id="264" r:id="rId10"/>
    <p:sldId id="261" r:id="rId11"/>
    <p:sldId id="262" r:id="rId12"/>
    <p:sldId id="267" r:id="rId13"/>
    <p:sldId id="271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en Chabert" initials="AC" lastIdx="1" clrIdx="0">
    <p:extLst>
      <p:ext uri="{19B8F6BF-5375-455C-9EA6-DF929625EA0E}">
        <p15:presenceInfo xmlns:p15="http://schemas.microsoft.com/office/powerpoint/2012/main" userId="Adrien Chabe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c\OneDrive\Documents\UNIGE\Projet%20Bachelor\Planning%20Proj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'Project Plan and Gantt'!$B$11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Gantt'!$B$12:$B$22</c:f>
              <c:numCache>
                <c:formatCode>[$-409]d\-mmm;@</c:formatCode>
                <c:ptCount val="11"/>
                <c:pt idx="0">
                  <c:v>43523</c:v>
                </c:pt>
                <c:pt idx="1">
                  <c:v>43523</c:v>
                </c:pt>
                <c:pt idx="2">
                  <c:v>43530</c:v>
                </c:pt>
                <c:pt idx="3">
                  <c:v>43530</c:v>
                </c:pt>
                <c:pt idx="4">
                  <c:v>43537</c:v>
                </c:pt>
                <c:pt idx="5">
                  <c:v>43544</c:v>
                </c:pt>
                <c:pt idx="6">
                  <c:v>43551</c:v>
                </c:pt>
                <c:pt idx="7">
                  <c:v>43579</c:v>
                </c:pt>
                <c:pt idx="8">
                  <c:v>43593</c:v>
                </c:pt>
                <c:pt idx="9">
                  <c:v>43600</c:v>
                </c:pt>
                <c:pt idx="10">
                  <c:v>43614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B-4DE3-AF56-9676EC6FB70F}"/>
            </c:ext>
          </c:extLst>
        </c:ser>
        <c:ser>
          <c:idx val="1"/>
          <c:order val="1"/>
          <c:tx>
            <c:strRef>
              <c:f>'Project Plan and Gantt'!$D$11</c:f>
              <c:strCache>
                <c:ptCount val="1"/>
                <c:pt idx="0">
                  <c:v>Jours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2-895B-4DE3-AF56-9676EC6FB70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4-895B-4DE3-AF56-9676EC6FB70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6-895B-4DE3-AF56-9676EC6FB70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8-895B-4DE3-AF56-9676EC6FB70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A-895B-4DE3-AF56-9676EC6FB70F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C-895B-4DE3-AF56-9676EC6FB70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E-895B-4DE3-AF56-9676EC6FB70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0-895B-4DE3-AF56-9676EC6FB70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2-895B-4DE3-AF56-9676EC6FB70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4-895B-4DE3-AF56-9676EC6FB70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6-895B-4DE3-AF56-9676EC6FB70F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895B-4DE3-AF56-9676EC6FB70F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895B-4DE3-AF56-9676EC6FB70F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895B-4DE3-AF56-9676EC6FB70F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A-895B-4DE3-AF56-9676EC6FB70F}"/>
              </c:ext>
            </c:extLst>
          </c:dPt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Gantt'!$D$12:$D$22</c:f>
              <c:numCache>
                <c:formatCode>General</c:formatCode>
                <c:ptCount val="11"/>
                <c:pt idx="0">
                  <c:v>7</c:v>
                </c:pt>
                <c:pt idx="1">
                  <c:v>42</c:v>
                </c:pt>
                <c:pt idx="2">
                  <c:v>7</c:v>
                </c:pt>
                <c:pt idx="3">
                  <c:v>100</c:v>
                </c:pt>
                <c:pt idx="4">
                  <c:v>42</c:v>
                </c:pt>
                <c:pt idx="5">
                  <c:v>14</c:v>
                </c:pt>
                <c:pt idx="6">
                  <c:v>28</c:v>
                </c:pt>
                <c:pt idx="7">
                  <c:v>28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5B-4DE3-AF56-9676EC6FB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1834608"/>
        <c:axId val="121835168"/>
      </c:barChart>
      <c:catAx>
        <c:axId val="12183460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121835168"/>
        <c:crosses val="autoZero"/>
        <c:auto val="1"/>
        <c:lblAlgn val="ctr"/>
        <c:lblOffset val="100"/>
        <c:noMultiLvlLbl val="0"/>
      </c:catAx>
      <c:valAx>
        <c:axId val="121835168"/>
        <c:scaling>
          <c:orientation val="minMax"/>
          <c:max val="43636"/>
          <c:min val="43516"/>
        </c:scaling>
        <c:delete val="0"/>
        <c:axPos val="t"/>
        <c:majorGridlines/>
        <c:numFmt formatCode="[$-409]d\-mmm;@" sourceLinked="1"/>
        <c:majorTickMark val="out"/>
        <c:minorTickMark val="none"/>
        <c:tickLblPos val="nextTo"/>
        <c:crossAx val="121834608"/>
        <c:crosses val="autoZero"/>
        <c:crossBetween val="between"/>
        <c:majorUnit val="21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BB211-51C9-43B9-9E94-18EC3559B7B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81DE81B-DF94-4DA6-9C78-D7DD4D71DF37}">
      <dgm:prSet/>
      <dgm:spPr/>
      <dgm:t>
        <a:bodyPr/>
        <a:lstStyle/>
        <a:p>
          <a:r>
            <a:rPr lang="en-US"/>
            <a:t>Position of the humidity sensor </a:t>
          </a:r>
        </a:p>
      </dgm:t>
    </dgm:pt>
    <dgm:pt modelId="{02F4EBF5-644C-475A-87CF-41524883256E}" type="parTrans" cxnId="{C0ABDC92-C887-42D7-965B-AA117C12DD63}">
      <dgm:prSet/>
      <dgm:spPr/>
      <dgm:t>
        <a:bodyPr/>
        <a:lstStyle/>
        <a:p>
          <a:endParaRPr lang="en-US"/>
        </a:p>
      </dgm:t>
    </dgm:pt>
    <dgm:pt modelId="{34E061A5-6BD0-4794-83AF-B622AAC065F7}" type="sibTrans" cxnId="{C0ABDC92-C887-42D7-965B-AA117C12DD63}">
      <dgm:prSet/>
      <dgm:spPr/>
      <dgm:t>
        <a:bodyPr/>
        <a:lstStyle/>
        <a:p>
          <a:endParaRPr lang="en-US"/>
        </a:p>
      </dgm:t>
    </dgm:pt>
    <dgm:pt modelId="{E9E050A6-64CC-42F9-979D-73F375E79976}">
      <dgm:prSet/>
      <dgm:spPr/>
      <dgm:t>
        <a:bodyPr/>
        <a:lstStyle/>
        <a:p>
          <a:r>
            <a:rPr lang="en-US"/>
            <a:t>Weird curve </a:t>
          </a:r>
        </a:p>
      </dgm:t>
    </dgm:pt>
    <dgm:pt modelId="{3C7B4ABA-411A-4EA9-9CD5-A4999DFAA331}" type="parTrans" cxnId="{E4D84F37-BFAC-4DA7-8CA4-88B4DE4DEFD7}">
      <dgm:prSet/>
      <dgm:spPr/>
      <dgm:t>
        <a:bodyPr/>
        <a:lstStyle/>
        <a:p>
          <a:endParaRPr lang="en-US"/>
        </a:p>
      </dgm:t>
    </dgm:pt>
    <dgm:pt modelId="{DAEB0ADD-5B95-42A1-8504-CF016ECAC372}" type="sibTrans" cxnId="{E4D84F37-BFAC-4DA7-8CA4-88B4DE4DEFD7}">
      <dgm:prSet/>
      <dgm:spPr/>
      <dgm:t>
        <a:bodyPr/>
        <a:lstStyle/>
        <a:p>
          <a:endParaRPr lang="en-US"/>
        </a:p>
      </dgm:t>
    </dgm:pt>
    <dgm:pt modelId="{9E3D3DAF-877D-49AF-A8F0-43828AD5A066}">
      <dgm:prSet/>
      <dgm:spPr/>
      <dgm:t>
        <a:bodyPr/>
        <a:lstStyle/>
        <a:p>
          <a:r>
            <a:rPr lang="en-US"/>
            <a:t>Not found comparable experience in indoor small scale</a:t>
          </a:r>
        </a:p>
      </dgm:t>
    </dgm:pt>
    <dgm:pt modelId="{743875FA-FAF0-45DF-9550-3F3294A6D689}" type="parTrans" cxnId="{19DD459E-DE9C-498C-8795-805B27B3CD0F}">
      <dgm:prSet/>
      <dgm:spPr/>
      <dgm:t>
        <a:bodyPr/>
        <a:lstStyle/>
        <a:p>
          <a:endParaRPr lang="en-US"/>
        </a:p>
      </dgm:t>
    </dgm:pt>
    <dgm:pt modelId="{5880E2B8-B475-40A0-B1FF-3DA239612FEB}" type="sibTrans" cxnId="{19DD459E-DE9C-498C-8795-805B27B3CD0F}">
      <dgm:prSet/>
      <dgm:spPr/>
      <dgm:t>
        <a:bodyPr/>
        <a:lstStyle/>
        <a:p>
          <a:endParaRPr lang="en-US"/>
        </a:p>
      </dgm:t>
    </dgm:pt>
    <dgm:pt modelId="{68425D21-4147-4673-913E-641515F202D0}" type="pres">
      <dgm:prSet presAssocID="{FB5BB211-51C9-43B9-9E94-18EC3559B7BF}" presName="linear" presStyleCnt="0">
        <dgm:presLayoutVars>
          <dgm:animLvl val="lvl"/>
          <dgm:resizeHandles val="exact"/>
        </dgm:presLayoutVars>
      </dgm:prSet>
      <dgm:spPr/>
    </dgm:pt>
    <dgm:pt modelId="{1CC17CD7-9174-4ADB-8281-962EAC72B884}" type="pres">
      <dgm:prSet presAssocID="{381DE81B-DF94-4DA6-9C78-D7DD4D71DF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FA206F-7980-4504-A7F7-7E11B0793067}" type="pres">
      <dgm:prSet presAssocID="{34E061A5-6BD0-4794-83AF-B622AAC065F7}" presName="spacer" presStyleCnt="0"/>
      <dgm:spPr/>
    </dgm:pt>
    <dgm:pt modelId="{503ABA67-5450-4B9B-95B4-95F659B1BBF6}" type="pres">
      <dgm:prSet presAssocID="{E9E050A6-64CC-42F9-979D-73F375E7997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5C590B-68B4-4425-9592-C1BC27AB8216}" type="pres">
      <dgm:prSet presAssocID="{DAEB0ADD-5B95-42A1-8504-CF016ECAC372}" presName="spacer" presStyleCnt="0"/>
      <dgm:spPr/>
    </dgm:pt>
    <dgm:pt modelId="{BBE2B3F6-DC34-4FF7-AF44-30FC5F0F25E7}" type="pres">
      <dgm:prSet presAssocID="{9E3D3DAF-877D-49AF-A8F0-43828AD5A06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4D84F37-BFAC-4DA7-8CA4-88B4DE4DEFD7}" srcId="{FB5BB211-51C9-43B9-9E94-18EC3559B7BF}" destId="{E9E050A6-64CC-42F9-979D-73F375E79976}" srcOrd="1" destOrd="0" parTransId="{3C7B4ABA-411A-4EA9-9CD5-A4999DFAA331}" sibTransId="{DAEB0ADD-5B95-42A1-8504-CF016ECAC372}"/>
    <dgm:cxn modelId="{9B0CB13B-35A6-4ABF-8616-5A373F467E39}" type="presOf" srcId="{FB5BB211-51C9-43B9-9E94-18EC3559B7BF}" destId="{68425D21-4147-4673-913E-641515F202D0}" srcOrd="0" destOrd="0" presId="urn:microsoft.com/office/officeart/2005/8/layout/vList2"/>
    <dgm:cxn modelId="{CA45C177-D1EE-49D9-9693-0945BF0AEB93}" type="presOf" srcId="{9E3D3DAF-877D-49AF-A8F0-43828AD5A066}" destId="{BBE2B3F6-DC34-4FF7-AF44-30FC5F0F25E7}" srcOrd="0" destOrd="0" presId="urn:microsoft.com/office/officeart/2005/8/layout/vList2"/>
    <dgm:cxn modelId="{C0ABDC92-C887-42D7-965B-AA117C12DD63}" srcId="{FB5BB211-51C9-43B9-9E94-18EC3559B7BF}" destId="{381DE81B-DF94-4DA6-9C78-D7DD4D71DF37}" srcOrd="0" destOrd="0" parTransId="{02F4EBF5-644C-475A-87CF-41524883256E}" sibTransId="{34E061A5-6BD0-4794-83AF-B622AAC065F7}"/>
    <dgm:cxn modelId="{373D5794-4176-4B2C-A0AF-5A765887971C}" type="presOf" srcId="{E9E050A6-64CC-42F9-979D-73F375E79976}" destId="{503ABA67-5450-4B9B-95B4-95F659B1BBF6}" srcOrd="0" destOrd="0" presId="urn:microsoft.com/office/officeart/2005/8/layout/vList2"/>
    <dgm:cxn modelId="{19DD459E-DE9C-498C-8795-805B27B3CD0F}" srcId="{FB5BB211-51C9-43B9-9E94-18EC3559B7BF}" destId="{9E3D3DAF-877D-49AF-A8F0-43828AD5A066}" srcOrd="2" destOrd="0" parTransId="{743875FA-FAF0-45DF-9550-3F3294A6D689}" sibTransId="{5880E2B8-B475-40A0-B1FF-3DA239612FEB}"/>
    <dgm:cxn modelId="{E137E9F2-CB6C-469B-B855-49CA332AB24F}" type="presOf" srcId="{381DE81B-DF94-4DA6-9C78-D7DD4D71DF37}" destId="{1CC17CD7-9174-4ADB-8281-962EAC72B884}" srcOrd="0" destOrd="0" presId="urn:microsoft.com/office/officeart/2005/8/layout/vList2"/>
    <dgm:cxn modelId="{06A147EB-063D-42E6-825F-554477E0557A}" type="presParOf" srcId="{68425D21-4147-4673-913E-641515F202D0}" destId="{1CC17CD7-9174-4ADB-8281-962EAC72B884}" srcOrd="0" destOrd="0" presId="urn:microsoft.com/office/officeart/2005/8/layout/vList2"/>
    <dgm:cxn modelId="{0B481DC3-3A52-4500-9792-6331D3675BC1}" type="presParOf" srcId="{68425D21-4147-4673-913E-641515F202D0}" destId="{DDFA206F-7980-4504-A7F7-7E11B0793067}" srcOrd="1" destOrd="0" presId="urn:microsoft.com/office/officeart/2005/8/layout/vList2"/>
    <dgm:cxn modelId="{00DD6CEC-8F15-4EB5-BB45-810F2840D54E}" type="presParOf" srcId="{68425D21-4147-4673-913E-641515F202D0}" destId="{503ABA67-5450-4B9B-95B4-95F659B1BBF6}" srcOrd="2" destOrd="0" presId="urn:microsoft.com/office/officeart/2005/8/layout/vList2"/>
    <dgm:cxn modelId="{4E1AA5FA-FCE9-456E-9D2A-C02F931B9174}" type="presParOf" srcId="{68425D21-4147-4673-913E-641515F202D0}" destId="{525C590B-68B4-4425-9592-C1BC27AB8216}" srcOrd="3" destOrd="0" presId="urn:microsoft.com/office/officeart/2005/8/layout/vList2"/>
    <dgm:cxn modelId="{A31EA2BC-BBB7-4B5B-B166-F9B0235CA42E}" type="presParOf" srcId="{68425D21-4147-4673-913E-641515F202D0}" destId="{BBE2B3F6-DC34-4FF7-AF44-30FC5F0F25E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17CD7-9174-4ADB-8281-962EAC72B884}">
      <dsp:nvSpPr>
        <dsp:cNvPr id="0" name=""/>
        <dsp:cNvSpPr/>
      </dsp:nvSpPr>
      <dsp:spPr>
        <a:xfrm>
          <a:off x="0" y="724812"/>
          <a:ext cx="5115491" cy="11123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Position of the humidity sensor </a:t>
          </a:r>
        </a:p>
      </dsp:txBody>
      <dsp:txXfrm>
        <a:off x="54298" y="779110"/>
        <a:ext cx="5006895" cy="1003708"/>
      </dsp:txXfrm>
    </dsp:sp>
    <dsp:sp modelId="{503ABA67-5450-4B9B-95B4-95F659B1BBF6}">
      <dsp:nvSpPr>
        <dsp:cNvPr id="0" name=""/>
        <dsp:cNvSpPr/>
      </dsp:nvSpPr>
      <dsp:spPr>
        <a:xfrm>
          <a:off x="0" y="1917756"/>
          <a:ext cx="5115491" cy="111230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Weird curve </a:t>
          </a:r>
        </a:p>
      </dsp:txBody>
      <dsp:txXfrm>
        <a:off x="54298" y="1972054"/>
        <a:ext cx="5006895" cy="1003708"/>
      </dsp:txXfrm>
    </dsp:sp>
    <dsp:sp modelId="{BBE2B3F6-DC34-4FF7-AF44-30FC5F0F25E7}">
      <dsp:nvSpPr>
        <dsp:cNvPr id="0" name=""/>
        <dsp:cNvSpPr/>
      </dsp:nvSpPr>
      <dsp:spPr>
        <a:xfrm>
          <a:off x="0" y="3110701"/>
          <a:ext cx="5115491" cy="111230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Not found comparable experience in indoor small scale</a:t>
          </a:r>
        </a:p>
      </dsp:txBody>
      <dsp:txXfrm>
        <a:off x="54298" y="3164999"/>
        <a:ext cx="5006895" cy="1003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B984F-81BA-4CC3-902D-B1F6A90DDD19}" type="datetimeFigureOut">
              <a:rPr lang="fr-CH" smtClean="0"/>
              <a:t>02.04.2019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D723D-8008-45B7-B399-F1FD9281217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906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200’000 km3 of </a:t>
            </a:r>
            <a:r>
              <a:rPr lang="fr-CH" dirty="0" err="1"/>
              <a:t>fresh</a:t>
            </a:r>
            <a:r>
              <a:rPr lang="fr-CH" dirty="0"/>
              <a:t> water on </a:t>
            </a:r>
            <a:r>
              <a:rPr lang="fr-CH" dirty="0" err="1"/>
              <a:t>earth</a:t>
            </a:r>
            <a:endParaRPr lang="fr-CH" dirty="0"/>
          </a:p>
          <a:p>
            <a:r>
              <a:rPr lang="fr-CH" dirty="0"/>
              <a:t>2/3 for irrigation</a:t>
            </a:r>
          </a:p>
          <a:p>
            <a:r>
              <a:rPr lang="fr-CH" dirty="0" err="1"/>
              <a:t>Decrease</a:t>
            </a:r>
            <a:r>
              <a:rPr lang="fr-CH" dirty="0"/>
              <a:t> water </a:t>
            </a:r>
            <a:r>
              <a:rPr lang="fr-CH" dirty="0" err="1"/>
              <a:t>consumption</a:t>
            </a:r>
            <a:r>
              <a:rPr lang="fr-CH" dirty="0"/>
              <a:t> of 20%-25%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180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DF9BC3-7ED1-448C-8F70-6972E9A4C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1FAAB4-CB16-416E-A7E1-8FD9B31AD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BD5F2D-8959-41C0-80CC-0ECDA201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9816-BC34-4FA3-B267-960C677F83ED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09D209-DE8E-4F5E-9B3B-EAEB9FB1B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60D341-D2C0-4BEC-8B7E-164F06B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6730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1187F8-B206-4867-9299-132F7196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ABDAD4-AACE-4D75-86F6-3EFBDD871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3B713F-7378-4340-A41C-DACB7B2D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D0CB-CC11-4CFD-AD51-1EB68F2F0C80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8471D-0021-41C5-B84E-59DD8983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BA17A-F978-4FC0-BE9E-563B475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928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01004FC-B645-4A1C-9FE3-ED8F2E0C4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8ACCB0F-A81D-4D97-9172-1C62CFF52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468D3-7BA8-45C5-ADDD-8D84CCB3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74C2-DDE7-4BCD-BAA7-4D67EC9AD062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4A9F2E-8992-4191-9467-661F8C6E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AB8D1D-FBCF-4D02-86EB-71CFD831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50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771BB-C1A5-4B98-A98B-2ABDC02A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8647AF-B29A-4A57-9E6D-A60652B69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7F8E96-EE73-4A5F-AF84-3081DCC2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8915-ECEA-4DF5-AAA4-91935CCAB566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E74205-A323-4C87-858C-67E4306B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14FAFD-7A55-4FDA-BC5B-9AAE3697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38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51AE0-A50B-4D70-A2F6-E089AD2D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732596-CD90-488A-9F56-C094B0A8A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B5CEB1-2D58-41F2-BAD1-4558CE0E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98F3-DCDF-48D8-B6EB-4601A8A433DE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0CF228-A672-4AA1-9FFB-F1DEBCB1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290A7F-82BB-4B75-B15A-589FC552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133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788C84-F55C-48C0-8DD7-A78C2351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F9771C-F82F-41CB-BE1F-10CB0FE1F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757825-893F-4419-BD93-38CE34FA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4B612C-E2C0-48E2-AD3E-BDAD27D9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7B0B-57FB-4737-8F05-5B4E41220D17}" type="datetime1">
              <a:rPr lang="fr-CH" smtClean="0"/>
              <a:t>02.04.2019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9522E6-3F4E-4C90-832C-63AFEF70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6CBF47-38BC-46B1-8164-4EDDDD35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3336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490B2-CEB7-46AA-AFD4-789BC3D53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C0E47E-C911-4EB6-B95D-7E18B6907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851ED5-3210-499C-90F5-0ACD5C84C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046DC1-52F8-4E41-BC63-78C93E7E8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634B2F-8007-4D16-87AD-7D2170D2F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AD242A-8892-400D-806A-CBE52F3D0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7504-7540-4ABC-8E7C-1C681FF246F7}" type="datetime1">
              <a:rPr lang="fr-CH" smtClean="0"/>
              <a:t>02.04.2019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7C3917-E6A1-4717-9345-772D24E8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AC61AAD-D7AE-479A-88B1-CF7344AE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3348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50DB2-5FC6-4BF4-A778-FD7FED00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E746D3-971C-4B84-A042-974316C8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AAA7-5F85-43B3-AB86-4676E121A510}" type="datetime1">
              <a:rPr lang="fr-CH" smtClean="0"/>
              <a:t>02.04.2019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725AC5-9AFD-4DA6-8640-DF43F4E4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A9078A-BFDF-455E-8D37-20CB2E6D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7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3E02BF-8D87-494D-8A35-B43598ED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E193-FFFE-44F4-AA20-583FC6039E7B}" type="datetime1">
              <a:rPr lang="fr-CH" smtClean="0"/>
              <a:t>02.04.2019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EF6FB3-4D49-499E-AB26-992101E2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EA9B1B-2526-4CD9-99F7-417099D2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218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13026-074A-4F5A-BB1B-673443BC7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9EFCAA-4126-49AA-A53B-56EA60B0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C964F8-5929-4AF6-AF08-49710C343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E000E6-B07E-448C-9892-A36C5E3E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DB43-8476-4229-9F30-010CA8B0F759}" type="datetime1">
              <a:rPr lang="fr-CH" smtClean="0"/>
              <a:t>02.04.2019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69F40F-8844-4DC0-8460-71A6B93C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425687-8A61-4417-8306-BE88710E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1947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F1073-5D74-4E86-AB28-3805BE4B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65B896-1221-4493-A359-65AED39C3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39CC6C-55B7-4FC6-99DD-0A7906B37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D7C9C1-49EC-4C58-AA2F-D2CC6F01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3C30-7DFC-474B-A5F4-E6736012DEB6}" type="datetime1">
              <a:rPr lang="fr-CH" smtClean="0"/>
              <a:t>02.04.2019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021DC2-592B-4A84-90E0-7040B4DF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053DD-F73F-44FE-B42F-1E7606D6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39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0D015F-F65F-4CE1-9353-8A2749115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ABA3AD-C0EB-4B0D-B3CD-416C8CB8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8180D4-F4D0-4AE5-9A5F-356B653A2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E9A7-284C-48E2-B2D7-FBBAE54CB16E}" type="datetime1">
              <a:rPr lang="fr-CH" smtClean="0"/>
              <a:t>02.04.2019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995FD9-4A22-4F1B-8246-683648399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1F06F-23B2-4892-A14A-68797C77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313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F70CE-4B9C-4D21-9211-2188791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0139"/>
            <a:ext cx="9144000" cy="1209823"/>
          </a:xfrm>
        </p:spPr>
        <p:txBody>
          <a:bodyPr>
            <a:normAutofit fontScale="90000"/>
          </a:bodyPr>
          <a:lstStyle/>
          <a:p>
            <a:r>
              <a:rPr lang="fr-CH" dirty="0"/>
              <a:t> </a:t>
            </a:r>
            <a:br>
              <a:rPr lang="fr-CH" dirty="0"/>
            </a:br>
            <a:r>
              <a:rPr lang="fr-CH" dirty="0"/>
              <a:t>Irrigation Machine 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C24494-29BB-4C33-BD81-92B6F8EC7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9120"/>
            <a:ext cx="9144000" cy="868680"/>
          </a:xfrm>
        </p:spPr>
        <p:txBody>
          <a:bodyPr/>
          <a:lstStyle/>
          <a:p>
            <a:r>
              <a:rPr lang="fr-CH" dirty="0"/>
              <a:t>Adrien Chabert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5B699A-1162-4FB1-84E8-F4D3F6C9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H" dirty="0" err="1"/>
              <a:t>Bachelor</a:t>
            </a:r>
            <a:r>
              <a:rPr lang="fr-CH" dirty="0"/>
              <a:t>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F66F2-BFD7-44BB-BC8B-D4A471D0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276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02D1EA-06FC-448D-9F65-FDE084E1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pPr algn="ctr"/>
            <a:r>
              <a:rPr lang="fr-CH" sz="4000" dirty="0" err="1">
                <a:solidFill>
                  <a:srgbClr val="FFFFFF"/>
                </a:solidFill>
              </a:rPr>
              <a:t>Encountered</a:t>
            </a:r>
            <a:r>
              <a:rPr lang="fr-CH" sz="4000" dirty="0">
                <a:solidFill>
                  <a:srgbClr val="FFFFFF"/>
                </a:solidFill>
              </a:rPr>
              <a:t> </a:t>
            </a:r>
            <a:r>
              <a:rPr lang="fr-CH" sz="4000" dirty="0" err="1">
                <a:solidFill>
                  <a:srgbClr val="FFFFFF"/>
                </a:solidFill>
              </a:rPr>
              <a:t>problem</a:t>
            </a:r>
            <a:endParaRPr lang="fr-CH" sz="4000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8D726D-4EFA-4DA8-A45E-A80D9EC2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CH" sz="1000">
                <a:solidFill>
                  <a:srgbClr val="898989"/>
                </a:solidFill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59B644-085D-4395-9FC6-57B37C5B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fr-CH" sz="1000">
              <a:solidFill>
                <a:srgbClr val="898989"/>
              </a:solidFill>
            </a:endParaRPr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BE0D1D5D-DAFD-4641-9A81-19A629BD6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69040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6ACCCE31-5C3E-4D6A-83CB-E41162120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014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6B060-5B7E-4DFD-A41C-376CBE39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Planning for the </a:t>
            </a:r>
            <a:r>
              <a:rPr lang="fr-CH" dirty="0" err="1"/>
              <a:t>next</a:t>
            </a:r>
            <a:r>
              <a:rPr lang="fr-CH" dirty="0"/>
              <a:t> 3 </a:t>
            </a:r>
            <a:r>
              <a:rPr lang="fr-CH" dirty="0" err="1"/>
              <a:t>weeks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5FCC3-BA71-423B-8B37-2B2E4F5E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End of the </a:t>
            </a:r>
            <a:r>
              <a:rPr lang="fr-CH" dirty="0" err="1"/>
              <a:t>research</a:t>
            </a:r>
            <a:r>
              <a:rPr lang="fr-CH" dirty="0"/>
              <a:t> of </a:t>
            </a:r>
            <a:r>
              <a:rPr lang="fr-CH" dirty="0" err="1"/>
              <a:t>Literature</a:t>
            </a:r>
            <a:endParaRPr lang="fr-CH" dirty="0"/>
          </a:p>
          <a:p>
            <a:r>
              <a:rPr lang="fr-CH" dirty="0" err="1"/>
              <a:t>Research</a:t>
            </a:r>
            <a:r>
              <a:rPr lang="fr-CH" dirty="0"/>
              <a:t> about Machine Learning </a:t>
            </a:r>
            <a:r>
              <a:rPr lang="fr-CH" dirty="0" err="1"/>
              <a:t>algorithm</a:t>
            </a:r>
            <a:endParaRPr lang="fr-CH" dirty="0"/>
          </a:p>
          <a:p>
            <a:r>
              <a:rPr lang="fr-CH" dirty="0" err="1"/>
              <a:t>Implementation</a:t>
            </a:r>
            <a:r>
              <a:rPr lang="fr-CH" dirty="0"/>
              <a:t> of a first </a:t>
            </a:r>
            <a:r>
              <a:rPr lang="fr-CH" dirty="0" err="1"/>
              <a:t>easy</a:t>
            </a:r>
            <a:r>
              <a:rPr lang="fr-CH" dirty="0"/>
              <a:t> ML </a:t>
            </a:r>
            <a:r>
              <a:rPr lang="fr-CH" dirty="0" err="1"/>
              <a:t>algorithm</a:t>
            </a:r>
            <a:endParaRPr lang="fr-CH" dirty="0"/>
          </a:p>
          <a:p>
            <a:pPr lvl="1"/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Bayesian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learning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machine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approach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for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Regression</a:t>
            </a:r>
            <a:endParaRPr lang="fr-FR" spc="-1" dirty="0">
              <a:solidFill>
                <a:srgbClr val="000000"/>
              </a:solidFill>
              <a:ea typeface="Noto Sans CJK SC Regular"/>
            </a:endParaRPr>
          </a:p>
          <a:p>
            <a:pPr lvl="1"/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Least Squares Multiple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Linear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Regression</a:t>
            </a:r>
            <a:endParaRPr lang="fr-FR" spc="-1" dirty="0">
              <a:solidFill>
                <a:srgbClr val="000000"/>
              </a:solidFill>
              <a:ea typeface="Noto Sans CJK SC Regular"/>
            </a:endParaRPr>
          </a:p>
          <a:p>
            <a:pPr lvl="1"/>
            <a:endParaRPr lang="fr-CH" dirty="0"/>
          </a:p>
          <a:p>
            <a:r>
              <a:rPr lang="fr-CH" dirty="0" err="1"/>
              <a:t>Vary</a:t>
            </a:r>
            <a:r>
              <a:rPr lang="fr-CH" dirty="0"/>
              <a:t> the </a:t>
            </a:r>
            <a:r>
              <a:rPr lang="fr-CH" dirty="0" err="1"/>
              <a:t>watering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respect of the plants</a:t>
            </a:r>
          </a:p>
          <a:p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0DF466-29D4-4856-BA6A-4B9951D1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C55536-1DB6-40BB-8636-31C9FC7D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47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6AA04-E01B-4EA3-8CF1-984CC0E0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fr-CH" dirty="0"/>
              <a:t>Project Planning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04AB6B-BEBF-4CC1-BE58-B4582D19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9D50C-EAD3-4152-A6D7-FA49FA0F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12</a:t>
            </a:fld>
            <a:endParaRPr lang="fr-CH"/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912388"/>
              </p:ext>
            </p:extLst>
          </p:nvPr>
        </p:nvGraphicFramePr>
        <p:xfrm>
          <a:off x="558800" y="1148080"/>
          <a:ext cx="10515600" cy="489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7896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E60946D-A4AF-4ECB-B974-0B81829B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D933B9-890A-4A49-BD64-48F98B79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DD9184B-722A-4BB2-B59A-1680C474DB13}" type="slidenum">
              <a:rPr lang="fr-CH" smtClean="0"/>
              <a:t>13</a:t>
            </a:fld>
            <a:endParaRPr lang="fr-CH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BF2B21D-9DBA-4626-BD38-4BDD9FD2C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451787"/>
              </p:ext>
            </p:extLst>
          </p:nvPr>
        </p:nvGraphicFramePr>
        <p:xfrm>
          <a:off x="4226559" y="629919"/>
          <a:ext cx="6908801" cy="55410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877">
                  <a:extLst>
                    <a:ext uri="{9D8B030D-6E8A-4147-A177-3AD203B41FA5}">
                      <a16:colId xmlns:a16="http://schemas.microsoft.com/office/drawing/2014/main" val="206306077"/>
                    </a:ext>
                  </a:extLst>
                </a:gridCol>
                <a:gridCol w="1705877">
                  <a:extLst>
                    <a:ext uri="{9D8B030D-6E8A-4147-A177-3AD203B41FA5}">
                      <a16:colId xmlns:a16="http://schemas.microsoft.com/office/drawing/2014/main" val="989230786"/>
                    </a:ext>
                  </a:extLst>
                </a:gridCol>
                <a:gridCol w="1705877">
                  <a:extLst>
                    <a:ext uri="{9D8B030D-6E8A-4147-A177-3AD203B41FA5}">
                      <a16:colId xmlns:a16="http://schemas.microsoft.com/office/drawing/2014/main" val="2316474263"/>
                    </a:ext>
                  </a:extLst>
                </a:gridCol>
                <a:gridCol w="1791170">
                  <a:extLst>
                    <a:ext uri="{9D8B030D-6E8A-4147-A177-3AD203B41FA5}">
                      <a16:colId xmlns:a16="http://schemas.microsoft.com/office/drawing/2014/main" val="2304147500"/>
                    </a:ext>
                  </a:extLst>
                </a:gridCol>
              </a:tblGrid>
              <a:tr h="310086"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>
                          <a:effectLst/>
                        </a:rPr>
                        <a:t>Date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 err="1">
                          <a:effectLst/>
                        </a:rPr>
                        <a:t>Ceres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>
                          <a:effectLst/>
                        </a:rPr>
                        <a:t>Demeter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>
                          <a:effectLst/>
                        </a:rPr>
                        <a:t>Autre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45214930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6-Mar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10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26178422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13-Mar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3018355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20-Mar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326756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27-Mar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15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6893306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15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Full watering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55239622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50 s/2j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30 s/2j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0439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17-Apr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30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970565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24-Apr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3387763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40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20 s/2j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Full watering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3845816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8-May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20 s/0.5j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5841033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15-May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5940383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22-May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Full </a:t>
                      </a:r>
                      <a:r>
                        <a:rPr lang="fr-CH" sz="1600" u="none" strike="noStrike" dirty="0" err="1">
                          <a:effectLst/>
                        </a:rPr>
                        <a:t>watering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45481459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29-May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7745889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5-Jun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Full watering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0677035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12-Jun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147649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19-Jun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Full </a:t>
                      </a:r>
                      <a:r>
                        <a:rPr lang="fr-CH" sz="1600" u="none" strike="noStrike" dirty="0" err="1">
                          <a:effectLst/>
                        </a:rPr>
                        <a:t>watering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1898791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26-Jun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2632060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3-Jul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9367448"/>
                  </a:ext>
                </a:extLst>
              </a:tr>
              <a:tr h="266603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10-Jul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95131645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4E20447A-EB49-4BA7-9B77-66F4D17220AA}"/>
              </a:ext>
            </a:extLst>
          </p:cNvPr>
          <p:cNvSpPr txBox="1"/>
          <p:nvPr/>
        </p:nvSpPr>
        <p:spPr>
          <a:xfrm>
            <a:off x="828040" y="2551837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5400" dirty="0" err="1"/>
              <a:t>Watering</a:t>
            </a:r>
            <a:r>
              <a:rPr lang="fr-CH" sz="5400" dirty="0"/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748555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A57065C-225E-44BD-B1C7-AC1FD607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CH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7C54B-E977-4FCC-99C7-3AF482C0B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CH" sz="2400" dirty="0">
                <a:solidFill>
                  <a:srgbClr val="000000"/>
                </a:solidFill>
              </a:rPr>
              <a:t>To </a:t>
            </a:r>
            <a:r>
              <a:rPr lang="fr-CH" sz="2400" dirty="0" err="1">
                <a:solidFill>
                  <a:srgbClr val="000000"/>
                </a:solidFill>
              </a:rPr>
              <a:t>predict</a:t>
            </a:r>
            <a:r>
              <a:rPr lang="fr-CH" sz="2400" dirty="0">
                <a:solidFill>
                  <a:srgbClr val="000000"/>
                </a:solidFill>
              </a:rPr>
              <a:t> water </a:t>
            </a:r>
            <a:r>
              <a:rPr lang="fr-CH" sz="2400" dirty="0" err="1">
                <a:solidFill>
                  <a:srgbClr val="000000"/>
                </a:solidFill>
              </a:rPr>
              <a:t>quantity</a:t>
            </a:r>
            <a:r>
              <a:rPr lang="fr-CH" sz="2400" dirty="0">
                <a:solidFill>
                  <a:srgbClr val="000000"/>
                </a:solidFill>
              </a:rPr>
              <a:t> </a:t>
            </a:r>
            <a:r>
              <a:rPr lang="fr-CH" sz="2400" dirty="0" err="1">
                <a:solidFill>
                  <a:srgbClr val="000000"/>
                </a:solidFill>
              </a:rPr>
              <a:t>necessary</a:t>
            </a:r>
            <a:r>
              <a:rPr lang="fr-CH" sz="2400" dirty="0">
                <a:solidFill>
                  <a:srgbClr val="000000"/>
                </a:solidFill>
              </a:rPr>
              <a:t> for a </a:t>
            </a:r>
            <a:r>
              <a:rPr lang="fr-CH" sz="2400" dirty="0" err="1">
                <a:solidFill>
                  <a:srgbClr val="000000"/>
                </a:solidFill>
              </a:rPr>
              <a:t>specific</a:t>
            </a:r>
            <a:r>
              <a:rPr lang="fr-CH" sz="2400" dirty="0">
                <a:solidFill>
                  <a:srgbClr val="000000"/>
                </a:solidFill>
              </a:rPr>
              <a:t> plant for </a:t>
            </a:r>
            <a:r>
              <a:rPr lang="fr-CH" sz="2400" dirty="0" err="1">
                <a:solidFill>
                  <a:srgbClr val="000000"/>
                </a:solidFill>
              </a:rPr>
              <a:t>it</a:t>
            </a:r>
            <a:r>
              <a:rPr lang="fr-CH" sz="2400" dirty="0">
                <a:solidFill>
                  <a:srgbClr val="000000"/>
                </a:solidFill>
              </a:rPr>
              <a:t> to </a:t>
            </a:r>
            <a:r>
              <a:rPr lang="fr-CH" sz="2400" dirty="0" err="1">
                <a:solidFill>
                  <a:srgbClr val="000000"/>
                </a:solidFill>
              </a:rPr>
              <a:t>remain</a:t>
            </a:r>
            <a:r>
              <a:rPr lang="fr-CH" sz="2400" dirty="0">
                <a:solidFill>
                  <a:srgbClr val="000000"/>
                </a:solidFill>
              </a:rPr>
              <a:t> in </a:t>
            </a:r>
            <a:r>
              <a:rPr lang="fr-CH" sz="2400" dirty="0" err="1">
                <a:solidFill>
                  <a:srgbClr val="000000"/>
                </a:solidFill>
              </a:rPr>
              <a:t>its</a:t>
            </a:r>
            <a:r>
              <a:rPr lang="fr-CH" sz="2400" dirty="0">
                <a:solidFill>
                  <a:srgbClr val="000000"/>
                </a:solidFill>
              </a:rPr>
              <a:t> confort zone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39BBA9-111A-47D5-A9CD-EC12422D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CH" sz="1000">
                <a:solidFill>
                  <a:srgbClr val="898989"/>
                </a:solidFill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175DE9-A750-4CDE-8DE0-C4E94524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fr-CH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0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71939-70AA-48F5-8A8A-36D32DBB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10" y="1769171"/>
            <a:ext cx="5120113" cy="528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200’000 km</a:t>
            </a:r>
            <a:r>
              <a:rPr lang="fr-CH" baseline="30000" dirty="0"/>
              <a:t>3</a:t>
            </a:r>
            <a:r>
              <a:rPr lang="fr-CH" dirty="0"/>
              <a:t> of </a:t>
            </a:r>
            <a:r>
              <a:rPr lang="fr-CH" dirty="0" err="1"/>
              <a:t>fresh</a:t>
            </a:r>
            <a:r>
              <a:rPr lang="fr-CH" dirty="0"/>
              <a:t> water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AA0452-B5F6-425D-9E28-E6DA3939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BF02CF-1735-47FA-9473-15F782E2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3</a:t>
            </a:fld>
            <a:endParaRPr lang="fr-CH"/>
          </a:p>
        </p:txBody>
      </p:sp>
      <p:pic>
        <p:nvPicPr>
          <p:cNvPr id="1026" name="Picture 2" descr="RÃ©sultat de recherche d'images pour &quot;terre&quot;">
            <a:extLst>
              <a:ext uri="{FF2B5EF4-FFF2-40B4-BE49-F238E27FC236}">
                <a16:creationId xmlns:a16="http://schemas.microsoft.com/office/drawing/2014/main" id="{92219474-5CCF-4547-AA75-2B2167FF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r="19834" b="-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Ã©sultat de recherche d'images pour &quot;eau icone&quot;">
            <a:extLst>
              <a:ext uri="{FF2B5EF4-FFF2-40B4-BE49-F238E27FC236}">
                <a16:creationId xmlns:a16="http://schemas.microsoft.com/office/drawing/2014/main" id="{C6DE5142-99C7-4D5C-A507-28B51764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2714629"/>
            <a:ext cx="1292891" cy="136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eau icone&quot;">
            <a:extLst>
              <a:ext uri="{FF2B5EF4-FFF2-40B4-BE49-F238E27FC236}">
                <a16:creationId xmlns:a16="http://schemas.microsoft.com/office/drawing/2014/main" id="{2FBDE3A5-38AE-46E0-91D0-AED17341A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eau icone&quot;">
            <a:extLst>
              <a:ext uri="{FF2B5EF4-FFF2-40B4-BE49-F238E27FC236}">
                <a16:creationId xmlns:a16="http://schemas.microsoft.com/office/drawing/2014/main" id="{6C1A4925-5395-488D-A8DA-3E8E0970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au icone&quot;">
            <a:extLst>
              <a:ext uri="{FF2B5EF4-FFF2-40B4-BE49-F238E27FC236}">
                <a16:creationId xmlns:a16="http://schemas.microsoft.com/office/drawing/2014/main" id="{61B9E844-0AA0-4F2C-97CD-B1567447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67" y="3355248"/>
            <a:ext cx="1334612" cy="14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eau icone&quot;">
            <a:extLst>
              <a:ext uri="{FF2B5EF4-FFF2-40B4-BE49-F238E27FC236}">
                <a16:creationId xmlns:a16="http://schemas.microsoft.com/office/drawing/2014/main" id="{E757F7F9-5249-489A-8EB7-7447510E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2744162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5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18C66B2-E686-482D-AA7E-1FFCAE6A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317D81-BEDF-46F4-8280-6F1F8E69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4</a:t>
            </a:fld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6DE3227-D3F2-45BD-A724-F7BD73E3CE03}"/>
              </a:ext>
            </a:extLst>
          </p:cNvPr>
          <p:cNvGrpSpPr/>
          <p:nvPr/>
        </p:nvGrpSpPr>
        <p:grpSpPr>
          <a:xfrm>
            <a:off x="1489435" y="919222"/>
            <a:ext cx="3883843" cy="903528"/>
            <a:chOff x="0" y="-2"/>
            <a:chExt cx="5570310" cy="903528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A2B654A-2F34-465E-B734-CD652750B90C}"/>
                </a:ext>
              </a:extLst>
            </p:cNvPr>
            <p:cNvSpPr/>
            <p:nvPr/>
          </p:nvSpPr>
          <p:spPr>
            <a:xfrm>
              <a:off x="0" y="-2"/>
              <a:ext cx="5570310" cy="9035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 : coins arrondis 4">
              <a:extLst>
                <a:ext uri="{FF2B5EF4-FFF2-40B4-BE49-F238E27FC236}">
                  <a16:creationId xmlns:a16="http://schemas.microsoft.com/office/drawing/2014/main" id="{1D2FD6F1-6898-4272-BBEC-52A038E32138}"/>
                </a:ext>
              </a:extLst>
            </p:cNvPr>
            <p:cNvSpPr txBox="1"/>
            <p:nvPr/>
          </p:nvSpPr>
          <p:spPr>
            <a:xfrm>
              <a:off x="26463" y="26461"/>
              <a:ext cx="4489631" cy="850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Research</a:t>
              </a:r>
              <a:r>
                <a:rPr lang="fr-CH" sz="2300" kern="1200" dirty="0"/>
                <a:t> of </a:t>
              </a:r>
              <a:r>
                <a:rPr lang="fr-CH" sz="2300" kern="1200" dirty="0" err="1"/>
                <a:t>Literature</a:t>
              </a:r>
              <a:endParaRPr lang="en-US" sz="2300" kern="1200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A4EA443-0230-47A4-A7BE-B6C22FEC530A}"/>
              </a:ext>
            </a:extLst>
          </p:cNvPr>
          <p:cNvGrpSpPr/>
          <p:nvPr/>
        </p:nvGrpSpPr>
        <p:grpSpPr>
          <a:xfrm>
            <a:off x="2083324" y="1948234"/>
            <a:ext cx="6381866" cy="903519"/>
            <a:chOff x="415964" y="1029010"/>
            <a:chExt cx="5570310" cy="903519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69EE8BD-712B-4DEF-914C-0D63D612099C}"/>
                </a:ext>
              </a:extLst>
            </p:cNvPr>
            <p:cNvSpPr/>
            <p:nvPr/>
          </p:nvSpPr>
          <p:spPr>
            <a:xfrm>
              <a:off x="415964" y="1029010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 : coins arrondis 6">
              <a:extLst>
                <a:ext uri="{FF2B5EF4-FFF2-40B4-BE49-F238E27FC236}">
                  <a16:creationId xmlns:a16="http://schemas.microsoft.com/office/drawing/2014/main" id="{632A3C2A-F8FC-4A4F-B2CE-6313E07EE6EF}"/>
                </a:ext>
              </a:extLst>
            </p:cNvPr>
            <p:cNvSpPr txBox="1"/>
            <p:nvPr/>
          </p:nvSpPr>
          <p:spPr>
            <a:xfrm>
              <a:off x="442427" y="1055473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Collect</a:t>
              </a:r>
              <a:r>
                <a:rPr lang="fr-CH" sz="2300" kern="1200" dirty="0"/>
                <a:t> Data</a:t>
              </a:r>
              <a:endParaRPr lang="en-US" sz="2300" kern="1200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E996593A-3A88-4D5C-AD99-2E6723563C59}"/>
              </a:ext>
            </a:extLst>
          </p:cNvPr>
          <p:cNvGrpSpPr/>
          <p:nvPr/>
        </p:nvGrpSpPr>
        <p:grpSpPr>
          <a:xfrm>
            <a:off x="2499289" y="2977242"/>
            <a:ext cx="6381866" cy="903519"/>
            <a:chOff x="831929" y="2058018"/>
            <a:chExt cx="5570310" cy="903519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469FBF83-2032-470D-AB0B-323F301A98EA}"/>
                </a:ext>
              </a:extLst>
            </p:cNvPr>
            <p:cNvSpPr/>
            <p:nvPr/>
          </p:nvSpPr>
          <p:spPr>
            <a:xfrm>
              <a:off x="831929" y="2058018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 : coins arrondis 8">
              <a:extLst>
                <a:ext uri="{FF2B5EF4-FFF2-40B4-BE49-F238E27FC236}">
                  <a16:creationId xmlns:a16="http://schemas.microsoft.com/office/drawing/2014/main" id="{4A523F80-0E5F-454B-887B-0916A4458071}"/>
                </a:ext>
              </a:extLst>
            </p:cNvPr>
            <p:cNvSpPr txBox="1"/>
            <p:nvPr/>
          </p:nvSpPr>
          <p:spPr>
            <a:xfrm>
              <a:off x="858392" y="2084481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Integration</a:t>
              </a:r>
              <a:r>
                <a:rPr lang="fr-CH" sz="2300" kern="1200" dirty="0"/>
                <a:t> of Machine Learning </a:t>
              </a:r>
              <a:r>
                <a:rPr lang="fr-CH" sz="2300" kern="1200" dirty="0" err="1"/>
                <a:t>Algorithm</a:t>
              </a:r>
              <a:endParaRPr lang="en-US" sz="2300" kern="120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E606F8-B00B-44EF-8EEC-583ABCAE2893}"/>
              </a:ext>
            </a:extLst>
          </p:cNvPr>
          <p:cNvGrpSpPr/>
          <p:nvPr/>
        </p:nvGrpSpPr>
        <p:grpSpPr>
          <a:xfrm>
            <a:off x="4169236" y="4006250"/>
            <a:ext cx="5127883" cy="903519"/>
            <a:chOff x="1247894" y="3087026"/>
            <a:chExt cx="5570310" cy="903519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7CB0FEF-B326-451C-9975-7E00F5ECEF0F}"/>
                </a:ext>
              </a:extLst>
            </p:cNvPr>
            <p:cNvSpPr/>
            <p:nvPr/>
          </p:nvSpPr>
          <p:spPr>
            <a:xfrm>
              <a:off x="1247894" y="3087026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 : coins arrondis 10">
              <a:extLst>
                <a:ext uri="{FF2B5EF4-FFF2-40B4-BE49-F238E27FC236}">
                  <a16:creationId xmlns:a16="http://schemas.microsoft.com/office/drawing/2014/main" id="{87DACFB8-1C70-482A-866D-A0273D7619BB}"/>
                </a:ext>
              </a:extLst>
            </p:cNvPr>
            <p:cNvSpPr txBox="1"/>
            <p:nvPr/>
          </p:nvSpPr>
          <p:spPr>
            <a:xfrm>
              <a:off x="1274357" y="3113489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/>
                <a:t>Test our result</a:t>
              </a:r>
              <a:endParaRPr lang="en-US" sz="2300" kern="120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736B0C7-B046-4B6C-A99F-37DCE84A45AE}"/>
              </a:ext>
            </a:extLst>
          </p:cNvPr>
          <p:cNvGrpSpPr/>
          <p:nvPr/>
        </p:nvGrpSpPr>
        <p:grpSpPr>
          <a:xfrm>
            <a:off x="5825764" y="5035258"/>
            <a:ext cx="3887319" cy="903519"/>
            <a:chOff x="1663858" y="4116034"/>
            <a:chExt cx="5570310" cy="90351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2775AB3-0E87-429C-835A-64A71EE42326}"/>
                </a:ext>
              </a:extLst>
            </p:cNvPr>
            <p:cNvSpPr/>
            <p:nvPr/>
          </p:nvSpPr>
          <p:spPr>
            <a:xfrm>
              <a:off x="1663858" y="4116034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 : coins arrondis 12">
              <a:extLst>
                <a:ext uri="{FF2B5EF4-FFF2-40B4-BE49-F238E27FC236}">
                  <a16:creationId xmlns:a16="http://schemas.microsoft.com/office/drawing/2014/main" id="{021BD8B5-D37F-4C60-A48F-269487217BA2}"/>
                </a:ext>
              </a:extLst>
            </p:cNvPr>
            <p:cNvSpPr txBox="1"/>
            <p:nvPr/>
          </p:nvSpPr>
          <p:spPr>
            <a:xfrm>
              <a:off x="1690321" y="4142497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Create</a:t>
              </a:r>
              <a:r>
                <a:rPr lang="fr-CH" sz="2300" kern="1200" dirty="0"/>
                <a:t> a </a:t>
              </a:r>
              <a:r>
                <a:rPr lang="fr-CH" sz="2300" kern="1200" dirty="0" err="1"/>
                <a:t>watering</a:t>
              </a:r>
              <a:r>
                <a:rPr lang="fr-CH" sz="2300" kern="1200" dirty="0"/>
                <a:t> plan</a:t>
              </a:r>
              <a:endParaRPr lang="en-US" sz="2300" kern="12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70D3542-CFAB-4141-A5A8-9FA60C2C8346}"/>
              </a:ext>
            </a:extLst>
          </p:cNvPr>
          <p:cNvGrpSpPr/>
          <p:nvPr/>
        </p:nvGrpSpPr>
        <p:grpSpPr>
          <a:xfrm>
            <a:off x="4804442" y="1573979"/>
            <a:ext cx="587287" cy="587287"/>
            <a:chOff x="4983022" y="660073"/>
            <a:chExt cx="587287" cy="587287"/>
          </a:xfrm>
        </p:grpSpPr>
        <p:sp>
          <p:nvSpPr>
            <p:cNvPr id="22" name="Flèche : bas 21">
              <a:extLst>
                <a:ext uri="{FF2B5EF4-FFF2-40B4-BE49-F238E27FC236}">
                  <a16:creationId xmlns:a16="http://schemas.microsoft.com/office/drawing/2014/main" id="{3BA9763E-D618-4883-850D-963D7DA586F5}"/>
                </a:ext>
              </a:extLst>
            </p:cNvPr>
            <p:cNvSpPr/>
            <p:nvPr/>
          </p:nvSpPr>
          <p:spPr>
            <a:xfrm>
              <a:off x="4983022" y="660073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lèche : bas 14">
              <a:extLst>
                <a:ext uri="{FF2B5EF4-FFF2-40B4-BE49-F238E27FC236}">
                  <a16:creationId xmlns:a16="http://schemas.microsoft.com/office/drawing/2014/main" id="{4F585D19-638C-4486-915A-0928EE2A9049}"/>
                </a:ext>
              </a:extLst>
            </p:cNvPr>
            <p:cNvSpPr txBox="1"/>
            <p:nvPr/>
          </p:nvSpPr>
          <p:spPr>
            <a:xfrm>
              <a:off x="5115162" y="660073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A0DD1A6-250C-4D91-A1F6-36B0B286A2D9}"/>
              </a:ext>
            </a:extLst>
          </p:cNvPr>
          <p:cNvGrpSpPr/>
          <p:nvPr/>
        </p:nvGrpSpPr>
        <p:grpSpPr>
          <a:xfrm>
            <a:off x="7877903" y="2608305"/>
            <a:ext cx="587287" cy="587287"/>
            <a:chOff x="5398987" y="1689081"/>
            <a:chExt cx="587287" cy="587287"/>
          </a:xfrm>
        </p:grpSpPr>
        <p:sp>
          <p:nvSpPr>
            <p:cNvPr id="20" name="Flèche : bas 19">
              <a:extLst>
                <a:ext uri="{FF2B5EF4-FFF2-40B4-BE49-F238E27FC236}">
                  <a16:creationId xmlns:a16="http://schemas.microsoft.com/office/drawing/2014/main" id="{131E1A74-C466-4FEE-B87F-4D3AF710CE6C}"/>
                </a:ext>
              </a:extLst>
            </p:cNvPr>
            <p:cNvSpPr/>
            <p:nvPr/>
          </p:nvSpPr>
          <p:spPr>
            <a:xfrm>
              <a:off x="5398987" y="1689081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lnRef>
            <a:fillRef idx="1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lèche : bas 16">
              <a:extLst>
                <a:ext uri="{FF2B5EF4-FFF2-40B4-BE49-F238E27FC236}">
                  <a16:creationId xmlns:a16="http://schemas.microsoft.com/office/drawing/2014/main" id="{8007C00A-5236-4DE3-AB6B-F4309979C303}"/>
                </a:ext>
              </a:extLst>
            </p:cNvPr>
            <p:cNvSpPr txBox="1"/>
            <p:nvPr/>
          </p:nvSpPr>
          <p:spPr>
            <a:xfrm>
              <a:off x="5531127" y="1689081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D6D1881-5ECF-4280-A4AC-BD21377A1052}"/>
              </a:ext>
            </a:extLst>
          </p:cNvPr>
          <p:cNvGrpSpPr/>
          <p:nvPr/>
        </p:nvGrpSpPr>
        <p:grpSpPr>
          <a:xfrm>
            <a:off x="8293868" y="3622254"/>
            <a:ext cx="587287" cy="587287"/>
            <a:chOff x="5814952" y="2703030"/>
            <a:chExt cx="587287" cy="587287"/>
          </a:xfrm>
        </p:grpSpPr>
        <p:sp>
          <p:nvSpPr>
            <p:cNvPr id="18" name="Flèche : bas 17">
              <a:extLst>
                <a:ext uri="{FF2B5EF4-FFF2-40B4-BE49-F238E27FC236}">
                  <a16:creationId xmlns:a16="http://schemas.microsoft.com/office/drawing/2014/main" id="{1E626122-312B-42F9-8F81-E1E533D34875}"/>
                </a:ext>
              </a:extLst>
            </p:cNvPr>
            <p:cNvSpPr/>
            <p:nvPr/>
          </p:nvSpPr>
          <p:spPr>
            <a:xfrm>
              <a:off x="5814952" y="2703030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lnRef>
            <a:fillRef idx="1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èche : bas 18">
              <a:extLst>
                <a:ext uri="{FF2B5EF4-FFF2-40B4-BE49-F238E27FC236}">
                  <a16:creationId xmlns:a16="http://schemas.microsoft.com/office/drawing/2014/main" id="{7D7DCB86-9E84-428D-9DC4-1A8CAFDE1C50}"/>
                </a:ext>
              </a:extLst>
            </p:cNvPr>
            <p:cNvSpPr txBox="1"/>
            <p:nvPr/>
          </p:nvSpPr>
          <p:spPr>
            <a:xfrm>
              <a:off x="5947092" y="2703030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127DC96-B394-4D06-9F40-82E1B6EEA522}"/>
              </a:ext>
            </a:extLst>
          </p:cNvPr>
          <p:cNvGrpSpPr/>
          <p:nvPr/>
        </p:nvGrpSpPr>
        <p:grpSpPr>
          <a:xfrm>
            <a:off x="8709832" y="4661301"/>
            <a:ext cx="587287" cy="587287"/>
            <a:chOff x="6230916" y="3742077"/>
            <a:chExt cx="587287" cy="587287"/>
          </a:xfrm>
        </p:grpSpPr>
        <p:sp>
          <p:nvSpPr>
            <p:cNvPr id="16" name="Flèche : bas 15">
              <a:extLst>
                <a:ext uri="{FF2B5EF4-FFF2-40B4-BE49-F238E27FC236}">
                  <a16:creationId xmlns:a16="http://schemas.microsoft.com/office/drawing/2014/main" id="{36F0B4DA-4B59-4122-AC16-0FF32073AA63}"/>
                </a:ext>
              </a:extLst>
            </p:cNvPr>
            <p:cNvSpPr/>
            <p:nvPr/>
          </p:nvSpPr>
          <p:spPr>
            <a:xfrm>
              <a:off x="6230916" y="3742077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lnRef>
            <a:fillRef idx="1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lèche : bas 20">
              <a:extLst>
                <a:ext uri="{FF2B5EF4-FFF2-40B4-BE49-F238E27FC236}">
                  <a16:creationId xmlns:a16="http://schemas.microsoft.com/office/drawing/2014/main" id="{E4B0FD9F-CE24-4D7C-A525-49ED01F43DBD}"/>
                </a:ext>
              </a:extLst>
            </p:cNvPr>
            <p:cNvSpPr txBox="1"/>
            <p:nvPr/>
          </p:nvSpPr>
          <p:spPr>
            <a:xfrm>
              <a:off x="6363056" y="3742077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5273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9910B-A1A5-457F-BC22-58D75958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929" y="961014"/>
            <a:ext cx="3367990" cy="29578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C51C64-F2F4-44FC-B559-BA194E9E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3929" y="4087207"/>
            <a:ext cx="3367990" cy="18106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Basilic, onion, spinach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A9C556D-2A06-4E9F-A019-CC1758150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30"/>
          <a:stretch/>
        </p:blipFill>
        <p:spPr>
          <a:xfrm>
            <a:off x="20" y="10"/>
            <a:ext cx="3696802" cy="25444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EC40157-C0B1-4555-8E16-1BCEF1D40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807"/>
          <a:stretch/>
        </p:blipFill>
        <p:spPr>
          <a:xfrm>
            <a:off x="3857689" y="10"/>
            <a:ext cx="3696821" cy="25561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8D2158-D52C-4809-A984-E6B07F2246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3" r="7768" b="-3"/>
          <a:stretch/>
        </p:blipFill>
        <p:spPr>
          <a:xfrm>
            <a:off x="20" y="2697480"/>
            <a:ext cx="4573014" cy="416052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CD2C59-ACBA-4C9D-837B-C747E2C8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886" y="6356350"/>
            <a:ext cx="3865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4FB5EDE-063B-4DA3-9646-6004ACA035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0158" r="28718" b="-3"/>
          <a:stretch/>
        </p:blipFill>
        <p:spPr>
          <a:xfrm>
            <a:off x="4718537" y="2697480"/>
            <a:ext cx="2835973" cy="416052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8B7F17-2553-43AD-9A93-CBD3555A7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09850" y="4003046"/>
            <a:ext cx="2925324" cy="0"/>
          </a:xfrm>
          <a:prstGeom prst="line">
            <a:avLst/>
          </a:prstGeom>
          <a:ln w="19050">
            <a:solidFill>
              <a:srgbClr val="A1B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64F089-87A3-433B-B57F-0950B731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119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8" name="AutoShape 2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D7F292E9-A4B3-40E5-A272-BCAC56005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9" name="AutoShape 4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7088F100-9830-476D-943B-B41692BB59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265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DE0D7-87E2-4BB1-8C83-F46F4D71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426085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fr-CH" dirty="0"/>
              <a:t>Optimal </a:t>
            </a:r>
            <a:r>
              <a:rPr lang="fr-CH" dirty="0" err="1"/>
              <a:t>soil</a:t>
            </a:r>
            <a:r>
              <a:rPr lang="fr-CH" dirty="0"/>
              <a:t> </a:t>
            </a:r>
            <a:r>
              <a:rPr lang="fr-CH" dirty="0" err="1"/>
              <a:t>Moisture</a:t>
            </a:r>
            <a:r>
              <a:rPr lang="fr-CH" dirty="0"/>
              <a:t> </a:t>
            </a:r>
            <a:r>
              <a:rPr lang="fr-CH" dirty="0" err="1"/>
              <a:t>depending</a:t>
            </a:r>
            <a:r>
              <a:rPr lang="fr-CH" dirty="0"/>
              <a:t> of the </a:t>
            </a:r>
            <a:r>
              <a:rPr lang="fr-CH" dirty="0" err="1"/>
              <a:t>soil</a:t>
            </a:r>
            <a:endParaRPr lang="fr-CH" dirty="0"/>
          </a:p>
        </p:txBody>
      </p:sp>
      <p:pic>
        <p:nvPicPr>
          <p:cNvPr id="2050" name="Picture 2" descr="Mesure de l'humiditÃ© des sols avec les capteurs Agralis">
            <a:extLst>
              <a:ext uri="{FF2B5EF4-FFF2-40B4-BE49-F238E27FC236}">
                <a16:creationId xmlns:a16="http://schemas.microsoft.com/office/drawing/2014/main" id="{1844A766-2131-429A-A57C-ED4EAE39F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60" y="1056005"/>
            <a:ext cx="8006079" cy="471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2A1B827-6D60-405C-BBD7-C6DFB64A425A}"/>
              </a:ext>
            </a:extLst>
          </p:cNvPr>
          <p:cNvSpPr txBox="1"/>
          <p:nvPr/>
        </p:nvSpPr>
        <p:spPr>
          <a:xfrm>
            <a:off x="2092960" y="5718895"/>
            <a:ext cx="841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Source : https://www.capteurs-et-mesures-agralis.com/mesure-humidite-sol/</a:t>
            </a:r>
            <a:endParaRPr lang="fr-CH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9A2C67-4B2F-492B-B7BD-565BE8104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3AB5BA-0A22-45E2-95DC-D3F20DD7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2345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 pour &quot;chronograf logo&quot;">
            <a:extLst>
              <a:ext uri="{FF2B5EF4-FFF2-40B4-BE49-F238E27FC236}">
                <a16:creationId xmlns:a16="http://schemas.microsoft.com/office/drawing/2014/main" id="{05A265A5-F6F4-4EEA-BBBE-2556A129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226378"/>
            <a:ext cx="3278292" cy="14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chronograf logo&quot;">
            <a:extLst>
              <a:ext uri="{FF2B5EF4-FFF2-40B4-BE49-F238E27FC236}">
                <a16:creationId xmlns:a16="http://schemas.microsoft.com/office/drawing/2014/main" id="{C3F10AF1-84C4-40A3-B2F4-1B42CDA8D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493" y="1557228"/>
            <a:ext cx="3743538" cy="3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ABCCABC-9A30-4A0E-9DA7-4C985CE8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085109"/>
            <a:ext cx="3239769" cy="1741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2303C9-6D65-4826-83B0-AAAAB2E26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4217852"/>
            <a:ext cx="3278292" cy="1368686"/>
          </a:xfrm>
          <a:prstGeom prst="rect">
            <a:avLst/>
          </a:prstGeom>
        </p:spPr>
      </p:pic>
      <p:pic>
        <p:nvPicPr>
          <p:cNvPr id="1036" name="Picture 12" descr="RÃ©sultat de recherche d'images pour &quot;jupyter notebook&quot;">
            <a:extLst>
              <a:ext uri="{FF2B5EF4-FFF2-40B4-BE49-F238E27FC236}">
                <a16:creationId xmlns:a16="http://schemas.microsoft.com/office/drawing/2014/main" id="{BE957AD2-D83F-4CD5-A89F-544CE02D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651" y="3589863"/>
            <a:ext cx="2643992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CC498D-73CC-4DC1-B86C-35ABDFB7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732" y="6491307"/>
            <a:ext cx="411480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60155-6634-4733-B8BE-7967AF5D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491307"/>
            <a:ext cx="95249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2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4" name="Picture 12" descr="RÃ©sultat de recherche d'images pour &quot;tempÃ©ratur logo&quot;">
            <a:extLst>
              <a:ext uri="{FF2B5EF4-FFF2-40B4-BE49-F238E27FC236}">
                <a16:creationId xmlns:a16="http://schemas.microsoft.com/office/drawing/2014/main" id="{CE7CB5C1-725F-424B-A960-571FDE2C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27" y="965200"/>
            <a:ext cx="2060298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8" name="Picture 16" descr="RÃ©sultat de recherche d'images pour &quot;ensoleillement logo&quot;">
            <a:extLst>
              <a:ext uri="{FF2B5EF4-FFF2-40B4-BE49-F238E27FC236}">
                <a16:creationId xmlns:a16="http://schemas.microsoft.com/office/drawing/2014/main" id="{E01A1C13-E3CA-4506-A021-F377C755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630" y="965200"/>
            <a:ext cx="2912081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Ã©sultat de recherche d'images pour &quot;humiditÃ© logo&quot;">
            <a:extLst>
              <a:ext uri="{FF2B5EF4-FFF2-40B4-BE49-F238E27FC236}">
                <a16:creationId xmlns:a16="http://schemas.microsoft.com/office/drawing/2014/main" id="{83F53222-DAC0-4AB7-984E-2DA16C70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898" y="3836247"/>
            <a:ext cx="3086588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70E3F1-9577-4CC0-8810-124C03CDF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680" y="4209556"/>
            <a:ext cx="4733982" cy="131368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6B75BD-C0A6-46AB-8261-A88CCC16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F0317A-171C-46DC-917E-36989A4A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9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118"/>
          <p:cNvPicPr/>
          <p:nvPr/>
        </p:nvPicPr>
        <p:blipFill>
          <a:blip r:embed="rId2"/>
          <a:stretch/>
        </p:blipFill>
        <p:spPr>
          <a:xfrm>
            <a:off x="365760" y="414128"/>
            <a:ext cx="11338560" cy="159480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838080" y="365040"/>
            <a:ext cx="3328567" cy="455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fr-FR" sz="2400" b="0" strike="noStrike" spc="-1" dirty="0" err="1">
                <a:solidFill>
                  <a:schemeClr val="bg1"/>
                </a:solidFill>
                <a:latin typeface="Calibri"/>
              </a:rPr>
              <a:t>Result</a:t>
            </a:r>
            <a:r>
              <a:rPr lang="fr-FR" sz="2400" b="0" strike="noStrike" spc="-1" dirty="0">
                <a:solidFill>
                  <a:schemeClr val="bg1"/>
                </a:solidFill>
                <a:latin typeface="Calibri"/>
              </a:rPr>
              <a:t> Analyse</a:t>
            </a:r>
          </a:p>
        </p:txBody>
      </p:sp>
      <p:pic>
        <p:nvPicPr>
          <p:cNvPr id="121" name="Image 120"/>
          <p:cNvPicPr/>
          <p:nvPr/>
        </p:nvPicPr>
        <p:blipFill>
          <a:blip r:embed="rId3"/>
          <a:stretch/>
        </p:blipFill>
        <p:spPr>
          <a:xfrm>
            <a:off x="365760" y="2327656"/>
            <a:ext cx="11338560" cy="2011680"/>
          </a:xfrm>
          <a:prstGeom prst="rect">
            <a:avLst/>
          </a:prstGeom>
          <a:ln>
            <a:noFill/>
          </a:ln>
        </p:spPr>
      </p:pic>
      <p:pic>
        <p:nvPicPr>
          <p:cNvPr id="122" name="Image 121"/>
          <p:cNvPicPr/>
          <p:nvPr/>
        </p:nvPicPr>
        <p:blipFill>
          <a:blip r:embed="rId4"/>
          <a:stretch/>
        </p:blipFill>
        <p:spPr>
          <a:xfrm>
            <a:off x="365760" y="4710908"/>
            <a:ext cx="11338560" cy="1873106"/>
          </a:xfrm>
          <a:prstGeom prst="rect">
            <a:avLst/>
          </a:prstGeom>
          <a:ln>
            <a:noFill/>
          </a:ln>
        </p:spPr>
      </p:pic>
      <p:sp>
        <p:nvSpPr>
          <p:cNvPr id="123" name="TextShape 2"/>
          <p:cNvSpPr txBox="1"/>
          <p:nvPr/>
        </p:nvSpPr>
        <p:spPr>
          <a:xfrm>
            <a:off x="365760" y="4351962"/>
            <a:ext cx="93268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Demeter.autogen</a:t>
            </a:r>
            <a:r>
              <a:rPr lang="en-US" sz="1800" b="0" strike="noStrike" spc="-1" dirty="0">
                <a:latin typeface="Arial"/>
              </a:rPr>
              <a:t> chirp-right : Moisture percent and temperature</a:t>
            </a:r>
          </a:p>
        </p:txBody>
      </p:sp>
      <p:sp>
        <p:nvSpPr>
          <p:cNvPr id="124" name="TextShape 3"/>
          <p:cNvSpPr txBox="1"/>
          <p:nvPr/>
        </p:nvSpPr>
        <p:spPr>
          <a:xfrm>
            <a:off x="274320" y="1965652"/>
            <a:ext cx="8138160" cy="36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Demeter.autogen</a:t>
            </a:r>
            <a:r>
              <a:rPr lang="en-US" sz="1800" b="0" strike="noStrike" spc="-1" dirty="0">
                <a:latin typeface="Arial"/>
              </a:rPr>
              <a:t> chirp-left : Moisture percent and temperature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50C98C8-7B47-4C1F-909B-7A7658EB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4D1FF2-7294-4624-B833-ACF6D487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9</a:t>
            </a:fld>
            <a:endParaRPr lang="fr-C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</TotalTime>
  <Words>349</Words>
  <Application>Microsoft Office PowerPoint</Application>
  <PresentationFormat>Grand écran</PresentationFormat>
  <Paragraphs>141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Noto Sans CJK SC Regular</vt:lpstr>
      <vt:lpstr>Thème Office</vt:lpstr>
      <vt:lpstr>  Irrigation Machine Learning</vt:lpstr>
      <vt:lpstr>Motivation</vt:lpstr>
      <vt:lpstr>Présentation PowerPoint</vt:lpstr>
      <vt:lpstr>Présentation PowerPoint</vt:lpstr>
      <vt:lpstr>Planting</vt:lpstr>
      <vt:lpstr>Optimal soil Moisture depending of the soil</vt:lpstr>
      <vt:lpstr>Présentation PowerPoint</vt:lpstr>
      <vt:lpstr>Présentation PowerPoint</vt:lpstr>
      <vt:lpstr>Présentation PowerPoint</vt:lpstr>
      <vt:lpstr>Encountered problem</vt:lpstr>
      <vt:lpstr>Planning for the next 3 weeks</vt:lpstr>
      <vt:lpstr>Project Planning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Irrigation Machine Learning</dc:title>
  <dc:creator>Adrien Chabert</dc:creator>
  <cp:lastModifiedBy>Adrien Chabert</cp:lastModifiedBy>
  <cp:revision>6</cp:revision>
  <dcterms:created xsi:type="dcterms:W3CDTF">2019-04-02T12:32:45Z</dcterms:created>
  <dcterms:modified xsi:type="dcterms:W3CDTF">2019-04-02T19:41:00Z</dcterms:modified>
</cp:coreProperties>
</file>